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  <p:sldMasterId id="214748370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Play"/>
      <p:regular r:id="rId44"/>
      <p:bold r:id="rId45"/>
    </p:embeddedFont>
    <p:embeddedFont>
      <p:font typeface="Proxima Nova"/>
      <p:bold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lay-regular.fntdata"/><Relationship Id="rId43" Type="http://schemas.openxmlformats.org/officeDocument/2006/relationships/slide" Target="slides/slide38.xml"/><Relationship Id="rId46" Type="http://schemas.openxmlformats.org/officeDocument/2006/relationships/font" Target="fonts/ProximaNova-bold.fntdata"/><Relationship Id="rId45" Type="http://schemas.openxmlformats.org/officeDocument/2006/relationships/font" Target="fonts/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Mono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788dc6a21b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788dc6a21b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1788dc6a21b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788dc6a21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788dc6a21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1788dc6a21b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788dc6a21b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788dc6a21b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1788dc6a21b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788dc6a21b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788dc6a21b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1788dc6a21b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6c8b97e20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116c8b97e20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3f7d3c7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13f7d3c7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788dc6a21b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788dc6a21b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1788dc6a21b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7e557e617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7e557e617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17e557e617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7e39097e7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7e39097e7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7e39097e7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7e557e617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7e557e617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17e557e6175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7e39097e7c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7e39097e7c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17e39097e7c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7e39097e7c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7e39097e7c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17e39097e7c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3f7d3c743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13f7d3c743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113f7d3c743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16c8b97e20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116c8b97e20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e6596fc4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e6596fc4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17e6596fc4f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83991c814c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83991c814c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183991c814c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83991c814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83991c814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183991c814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83991c814c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83991c814c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183991c814c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3991c814c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3991c814c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183991c814c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83991c814c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83991c814c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6c8b97e20_0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6c8b97e20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16c8b97e20_0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83991c814c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83991c814c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183991c814c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3991c814c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3991c814c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183991c814c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83991c814c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83991c814c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183991c814c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83f624002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83f624002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183f624002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83991c814c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83991c814c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183991c814c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83991c814c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183991c814c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83991c814c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83991c814c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183991c814c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174bb37861_0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1174bb37861_0_3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16c8b97e20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16c8b97e20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116c8b97e20_1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83f6240026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183f6240026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788dc6a21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788dc6a21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788dc6a21b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788dc6a21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788dc6a21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788dc6a21b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7d3205940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7d3205940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17d3205940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6c8b97e20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16c8b97e20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1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метиться на портале">
  <p:cSld name="Слайд №1.1 Стандартный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>
            <p:ph idx="2" type="pic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60" name="Google Shape;3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67" name="Google Shape;367;p46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9" name="Google Shape;369;p46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70" name="Google Shape;370;p46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371" name="Google Shape;371;p46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372" name="Google Shape;372;p4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4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4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4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4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4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8" name="Google Shape;378;p46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379" name="Google Shape;379;p4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4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" name="Google Shape;381;p4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" name="Google Shape;382;p4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3" name="Google Shape;383;p4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4" name="Google Shape;384;p4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3822475" cy="1568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/>
          <p:nvPr/>
        </p:nvSpPr>
        <p:spPr>
          <a:xfrm>
            <a:off x="0" y="0"/>
            <a:ext cx="5403300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47"/>
          <p:cNvSpPr txBox="1"/>
          <p:nvPr>
            <p:ph idx="1" type="body"/>
          </p:nvPr>
        </p:nvSpPr>
        <p:spPr>
          <a:xfrm>
            <a:off x="6510338" y="996950"/>
            <a:ext cx="46989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90" name="Google Shape;390;p47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47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392" name="Google Shape;392;p47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4530439" y="5989423"/>
            <a:ext cx="872832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/>
          <p:nvPr/>
        </p:nvSpPr>
        <p:spPr>
          <a:xfrm>
            <a:off x="0" y="-108488"/>
            <a:ext cx="3626700" cy="69666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395" name="Google Shape;395;p48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2" y="-1"/>
            <a:ext cx="677330" cy="67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1" y="1619274"/>
            <a:ext cx="6000900" cy="321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07" y="1196862"/>
            <a:ext cx="6837006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48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1" name="Google Shape;401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9"/>
          <p:cNvPicPr preferRelativeResize="0"/>
          <p:nvPr/>
        </p:nvPicPr>
        <p:blipFill rotWithShape="1">
          <a:blip r:embed="rId2">
            <a:alphaModFix/>
          </a:blip>
          <a:srcRect b="19956" l="0" r="0" t="14760"/>
          <a:stretch/>
        </p:blipFill>
        <p:spPr>
          <a:xfrm>
            <a:off x="0" y="0"/>
            <a:ext cx="673768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5" name="Google Shape;405;p49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406" name="Google Shape;406;p49"/>
          <p:cNvPicPr preferRelativeResize="0"/>
          <p:nvPr/>
        </p:nvPicPr>
        <p:blipFill rotWithShape="1">
          <a:blip r:embed="rId3">
            <a:alphaModFix/>
          </a:blip>
          <a:srcRect b="34185" l="67073" r="26243" t="10702"/>
          <a:stretch/>
        </p:blipFill>
        <p:spPr>
          <a:xfrm rot="-5400000">
            <a:off x="8770923" y="-2674922"/>
            <a:ext cx="746155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/>
          <p:nvPr/>
        </p:nvSpPr>
        <p:spPr>
          <a:xfrm>
            <a:off x="5435600" y="1673"/>
            <a:ext cx="6756300" cy="3442500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50"/>
          <p:cNvSpPr/>
          <p:nvPr/>
        </p:nvSpPr>
        <p:spPr>
          <a:xfrm>
            <a:off x="5435600" y="3413712"/>
            <a:ext cx="6756300" cy="34425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50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411" name="Google Shape;411;p50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412" name="Google Shape;412;p50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526" y="1866635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14" name="Google Shape;414;p50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15" name="Google Shape;415;p5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/>
          <p:nvPr/>
        </p:nvSpPr>
        <p:spPr>
          <a:xfrm>
            <a:off x="6638636" y="2062789"/>
            <a:ext cx="5553300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419" name="Google Shape;419;p51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420" name="Google Shape;420;p51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11570206" y="391391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4" name="Google Shape;424;p5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425" name="Google Shape;425;p52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426" name="Google Shape;426;p52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1" cy="2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/>
          <p:nvPr/>
        </p:nvSpPr>
        <p:spPr>
          <a:xfrm>
            <a:off x="6428933" y="0"/>
            <a:ext cx="5763000" cy="685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0" name="Google Shape;430;p53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53"/>
          <p:cNvSpPr txBox="1"/>
          <p:nvPr>
            <p:ph idx="1" type="body"/>
          </p:nvPr>
        </p:nvSpPr>
        <p:spPr>
          <a:xfrm>
            <a:off x="982569" y="3151476"/>
            <a:ext cx="4150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432" name="Google Shape;432;p53"/>
          <p:cNvPicPr preferRelativeResize="0"/>
          <p:nvPr/>
        </p:nvPicPr>
        <p:blipFill rotWithShape="1">
          <a:blip r:embed="rId2">
            <a:alphaModFix/>
          </a:blip>
          <a:srcRect b="73299" l="54786" r="34192" t="15577"/>
          <a:stretch/>
        </p:blipFill>
        <p:spPr>
          <a:xfrm rot="5400000">
            <a:off x="2" y="-2"/>
            <a:ext cx="872832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 txBox="1"/>
          <p:nvPr>
            <p:ph idx="2" type="body"/>
          </p:nvPr>
        </p:nvSpPr>
        <p:spPr>
          <a:xfrm>
            <a:off x="7052579" y="1967597"/>
            <a:ext cx="172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4" name="Google Shape;434;p53"/>
          <p:cNvSpPr txBox="1"/>
          <p:nvPr>
            <p:ph idx="3" type="body"/>
          </p:nvPr>
        </p:nvSpPr>
        <p:spPr>
          <a:xfrm>
            <a:off x="7086072" y="2944594"/>
            <a:ext cx="4440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5" name="Google Shape;435;p53"/>
          <p:cNvSpPr txBox="1"/>
          <p:nvPr>
            <p:ph idx="4" type="body"/>
          </p:nvPr>
        </p:nvSpPr>
        <p:spPr>
          <a:xfrm>
            <a:off x="9059449" y="1967597"/>
            <a:ext cx="2466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6" name="Google Shape;436;p53"/>
          <p:cNvSpPr txBox="1"/>
          <p:nvPr>
            <p:ph idx="5" type="body"/>
          </p:nvPr>
        </p:nvSpPr>
        <p:spPr>
          <a:xfrm>
            <a:off x="7052578" y="3704253"/>
            <a:ext cx="46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7" name="Google Shape;437;p53"/>
          <p:cNvSpPr/>
          <p:nvPr/>
        </p:nvSpPr>
        <p:spPr>
          <a:xfrm>
            <a:off x="982568" y="4884407"/>
            <a:ext cx="4150500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53"/>
          <p:cNvSpPr txBox="1"/>
          <p:nvPr>
            <p:ph idx="6" type="body"/>
          </p:nvPr>
        </p:nvSpPr>
        <p:spPr>
          <a:xfrm>
            <a:off x="982569" y="4902407"/>
            <a:ext cx="4150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9" name="Google Shape;439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тавьте отзыв!">
  <p:cSld name="3_Слайд №2.2 Разворот слева">
    <p:bg>
      <p:bgPr>
        <a:solidFill>
          <a:srgbClr val="F5F6F6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445" name="Google Shape;445;p55"/>
          <p:cNvPicPr preferRelativeResize="0"/>
          <p:nvPr/>
        </p:nvPicPr>
        <p:blipFill rotWithShape="1">
          <a:blip r:embed="rId3">
            <a:alphaModFix/>
          </a:blip>
          <a:srcRect b="65081" l="54788" r="38528" t="2979"/>
          <a:stretch/>
        </p:blipFill>
        <p:spPr>
          <a:xfrm rot="10800000">
            <a:off x="-280871" y="3102805"/>
            <a:ext cx="921956" cy="4365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55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47" name="Google Shape;447;p55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48" name="Google Shape;448;p5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9" name="Google Shape;449;p5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0" name="Google Shape;450;p5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1" name="Google Shape;451;p5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2" name="Google Shape;452;p5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3" name="Google Shape;453;p5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54" name="Google Shape;454;p55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55" name="Google Shape;455;p55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6" name="Google Shape;456;p55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7" name="Google Shape;457;p55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8" name="Google Shape;458;p55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9" name="Google Shape;459;p55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0" name="Google Shape;460;p55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461" name="Google Shape;461;p55"/>
          <p:cNvSpPr txBox="1"/>
          <p:nvPr/>
        </p:nvSpPr>
        <p:spPr>
          <a:xfrm>
            <a:off x="817872" y="2922101"/>
            <a:ext cx="4473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462" name="Google Shape;462;p55"/>
          <p:cNvSpPr txBox="1"/>
          <p:nvPr/>
        </p:nvSpPr>
        <p:spPr>
          <a:xfrm>
            <a:off x="830483" y="3685902"/>
            <a:ext cx="59847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464" name="Google Shape;464;p56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00300"/>
            <a:ext cx="92195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6" name="Google Shape;466;p56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67" name="Google Shape;467;p56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68" name="Google Shape;468;p56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69" name="Google Shape;469;p5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0" name="Google Shape;470;p5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1" name="Google Shape;471;p5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2" name="Google Shape;472;p5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3" name="Google Shape;473;p5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5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75" name="Google Shape;475;p56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76" name="Google Shape;476;p56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7" name="Google Shape;477;p56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8" name="Google Shape;478;p56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9" name="Google Shape;479;p56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0" name="Google Shape;480;p56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1" name="Google Shape;481;p56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2" name="Google Shape;48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6"/>
          <p:cNvSpPr txBox="1"/>
          <p:nvPr>
            <p:ph idx="3" type="body"/>
          </p:nvPr>
        </p:nvSpPr>
        <p:spPr>
          <a:xfrm>
            <a:off x="1651826" y="5925324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4" name="Google Shape;484;p56"/>
          <p:cNvSpPr/>
          <p:nvPr/>
        </p:nvSpPr>
        <p:spPr>
          <a:xfrm>
            <a:off x="0" y="-62771"/>
            <a:ext cx="3412800" cy="1878900"/>
          </a:xfrm>
          <a:prstGeom prst="rect">
            <a:avLst/>
          </a:prstGeom>
          <a:solidFill>
            <a:srgbClr val="FB2938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5" name="Google Shape;48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956" y="231804"/>
            <a:ext cx="2296973" cy="12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487" name="Google Shape;487;p57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9" name="Google Shape;489;p57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490" name="Google Shape;490;p57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491" name="Google Shape;491;p57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492" name="Google Shape;492;p57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3" name="Google Shape;493;p57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4" name="Google Shape;494;p57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57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6" name="Google Shape;496;p57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7" name="Google Shape;497;p57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98" name="Google Shape;498;p57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499" name="Google Shape;499;p57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57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1" name="Google Shape;501;p57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57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57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4" name="Google Shape;504;p57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505" name="Google Shape;50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7"/>
          <p:cNvSpPr txBox="1"/>
          <p:nvPr>
            <p:ph idx="3" type="body"/>
          </p:nvPr>
        </p:nvSpPr>
        <p:spPr>
          <a:xfrm>
            <a:off x="1651826" y="5925324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508" name="Google Shape;508;p58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8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0" name="Google Shape;510;p58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511" name="Google Shape;511;p58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512" name="Google Shape;512;p58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513" name="Google Shape;513;p58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58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5" name="Google Shape;515;p58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58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58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58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19" name="Google Shape;519;p58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520" name="Google Shape;520;p58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58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58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58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58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58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526" name="Google Shape;52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"/>
          <p:cNvSpPr txBox="1"/>
          <p:nvPr>
            <p:ph idx="1" type="body"/>
          </p:nvPr>
        </p:nvSpPr>
        <p:spPr>
          <a:xfrm>
            <a:off x="5469372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9" name="Google Shape;529;p59"/>
          <p:cNvSpPr txBox="1"/>
          <p:nvPr>
            <p:ph idx="2" type="body"/>
          </p:nvPr>
        </p:nvSpPr>
        <p:spPr>
          <a:xfrm>
            <a:off x="5469372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530" name="Google Shape;530;p59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531" name="Google Shape;531;p59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532" name="Google Shape;532;p5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5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5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5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5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5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38" name="Google Shape;538;p59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539" name="Google Shape;539;p5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5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5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5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3" name="Google Shape;543;p5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4" name="Google Shape;544;p5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545" name="Google Shape;545;p59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1127004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41090">
            <a:off x="278202" y="2345788"/>
            <a:ext cx="5049831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548" name="Google Shape;548;p60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0"/>
          <p:cNvSpPr txBox="1"/>
          <p:nvPr>
            <p:ph idx="1" type="body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0" name="Google Shape;550;p60"/>
          <p:cNvSpPr txBox="1"/>
          <p:nvPr>
            <p:ph idx="2" type="body"/>
          </p:nvPr>
        </p:nvSpPr>
        <p:spPr>
          <a:xfrm>
            <a:off x="1436693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551" name="Google Shape;551;p60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552" name="Google Shape;552;p60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553" name="Google Shape;553;p6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6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6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6" name="Google Shape;556;p6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7" name="Google Shape;557;p6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8" name="Google Shape;558;p6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59" name="Google Shape;559;p60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560" name="Google Shape;560;p60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1" name="Google Shape;561;p60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60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60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60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60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566" name="Google Shape;566;p60"/>
          <p:cNvSpPr/>
          <p:nvPr/>
        </p:nvSpPr>
        <p:spPr>
          <a:xfrm>
            <a:off x="7452501" y="938437"/>
            <a:ext cx="5283093" cy="6168882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7" name="Google Shape;567;p60"/>
          <p:cNvPicPr preferRelativeResize="0"/>
          <p:nvPr/>
        </p:nvPicPr>
        <p:blipFill rotWithShape="1">
          <a:blip r:embed="rId3">
            <a:alphaModFix/>
          </a:blip>
          <a:srcRect b="44233" l="23256" r="22895" t="0"/>
          <a:stretch/>
        </p:blipFill>
        <p:spPr>
          <a:xfrm>
            <a:off x="7698701" y="351845"/>
            <a:ext cx="4572390" cy="650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 1">
  <p:cSld name="5_Слайд №2.2 Разворот слева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1" name="Google Shape;571;p6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72" name="Google Shape;572;p62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573" name="Google Shape;573;p62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4" cy="294408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document/d/1Td188EbFLVIbvj2-6OaLH70lRp4fPD2BgwHmLNEYnmw/edit" TargetMode="External"/><Relationship Id="rId4" Type="http://schemas.openxmlformats.org/officeDocument/2006/relationships/image" Target="../media/image4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/>
          <p:nvPr>
            <p:ph idx="1" type="body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580" name="Google Shape;580;p63"/>
          <p:cNvSpPr txBox="1"/>
          <p:nvPr>
            <p:ph type="title"/>
          </p:nvPr>
        </p:nvSpPr>
        <p:spPr>
          <a:xfrm>
            <a:off x="622300" y="699321"/>
            <a:ext cx="102204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Многопоточность и сетевые запросы</a:t>
            </a:r>
            <a:br>
              <a:rPr lang="ru-RU"/>
            </a:br>
            <a:br>
              <a:rPr lang="ru-RU" sz="1000"/>
            </a:br>
            <a:r>
              <a:rPr lang="ru-RU" sz="4000"/>
              <a:t>что, почему, как?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Поточное выполнение</a:t>
            </a:r>
            <a:endParaRPr/>
          </a:p>
        </p:txBody>
      </p:sp>
      <p:pic>
        <p:nvPicPr>
          <p:cNvPr id="659" name="Google Shape;6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075" y="1544350"/>
            <a:ext cx="10324324" cy="30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5" y="2919550"/>
            <a:ext cx="10652425" cy="39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2"/>
          <p:cNvSpPr txBox="1"/>
          <p:nvPr>
            <p:ph idx="4294967295" type="body"/>
          </p:nvPr>
        </p:nvSpPr>
        <p:spPr>
          <a:xfrm>
            <a:off x="850949" y="15443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Синхронное однопоточное выполнение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Асинхронное однопоточное выполнение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Многопоточное выполнение</a:t>
            </a:r>
            <a:endParaRPr/>
          </a:p>
        </p:txBody>
      </p:sp>
      <p:pic>
        <p:nvPicPr>
          <p:cNvPr id="668" name="Google Shape;66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402" y="3442598"/>
            <a:ext cx="6334826" cy="325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00" y="1425050"/>
            <a:ext cx="5614500" cy="27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3"/>
          <p:cNvSpPr txBox="1"/>
          <p:nvPr>
            <p:ph idx="4294967295" type="body"/>
          </p:nvPr>
        </p:nvSpPr>
        <p:spPr>
          <a:xfrm>
            <a:off x="510500" y="1225749"/>
            <a:ext cx="5304300" cy="5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Синхронное многопоточное выполнение</a:t>
            </a:r>
            <a:endParaRPr/>
          </a:p>
        </p:txBody>
      </p:sp>
      <p:sp>
        <p:nvSpPr>
          <p:cNvPr id="671" name="Google Shape;671;p73"/>
          <p:cNvSpPr txBox="1"/>
          <p:nvPr>
            <p:ph idx="4294967295" type="body"/>
          </p:nvPr>
        </p:nvSpPr>
        <p:spPr>
          <a:xfrm>
            <a:off x="6096000" y="3373524"/>
            <a:ext cx="5304300" cy="5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Асинхронное </a:t>
            </a:r>
            <a:r>
              <a:rPr lang="ru-RU"/>
              <a:t>многопоточное выполнение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Concurrency</a:t>
            </a:r>
            <a:endParaRPr/>
          </a:p>
        </p:txBody>
      </p:sp>
      <p:sp>
        <p:nvSpPr>
          <p:cNvPr id="678" name="Google Shape;678;p74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Потоки поочередно используют ресурсы процесса, для выполнения своих задач.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кажется что задачи выполняются одинаково (на одном ядре), это означает что что они выполняют задачи конкурентно.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Чем больше ядер у устройства, тем менее конкуретны будут выполнения.</a:t>
            </a:r>
            <a:endParaRPr/>
          </a:p>
        </p:txBody>
      </p:sp>
      <p:pic>
        <p:nvPicPr>
          <p:cNvPr id="679" name="Google Shape;6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649" y="1379275"/>
            <a:ext cx="5096800" cy="34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Многопоточность в картинках</a:t>
            </a:r>
            <a:endParaRPr/>
          </a:p>
        </p:txBody>
      </p:sp>
      <p:pic>
        <p:nvPicPr>
          <p:cNvPr id="686" name="Google Shape;6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513" y="1998513"/>
            <a:ext cx="2889246" cy="16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375" y="1994725"/>
            <a:ext cx="4100850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5"/>
          <p:cNvSpPr txBox="1"/>
          <p:nvPr/>
        </p:nvSpPr>
        <p:spPr>
          <a:xfrm>
            <a:off x="1073513" y="3576488"/>
            <a:ext cx="4479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-RU" sz="1700"/>
              <a:t>Parallel Concurrent Execution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689" name="Google Shape;68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50" y="4316775"/>
            <a:ext cx="4043625" cy="23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5"/>
          <p:cNvSpPr txBox="1"/>
          <p:nvPr/>
        </p:nvSpPr>
        <p:spPr>
          <a:xfrm>
            <a:off x="8159913" y="3258325"/>
            <a:ext cx="2445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-RU" sz="1700"/>
              <a:t>Parallelism</a:t>
            </a:r>
            <a:endParaRPr b="1" sz="1700"/>
          </a:p>
        </p:txBody>
      </p:sp>
      <p:pic>
        <p:nvPicPr>
          <p:cNvPr id="691" name="Google Shape;69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076" y="3806723"/>
            <a:ext cx="4043625" cy="283627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5"/>
          <p:cNvSpPr txBox="1"/>
          <p:nvPr/>
        </p:nvSpPr>
        <p:spPr>
          <a:xfrm>
            <a:off x="1676213" y="1403538"/>
            <a:ext cx="21180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-RU" sz="1700"/>
              <a:t>Parallel Execution</a:t>
            </a:r>
            <a:endParaRPr/>
          </a:p>
        </p:txBody>
      </p:sp>
      <p:sp>
        <p:nvSpPr>
          <p:cNvPr id="693" name="Google Shape;693;p75"/>
          <p:cNvSpPr txBox="1"/>
          <p:nvPr/>
        </p:nvSpPr>
        <p:spPr>
          <a:xfrm>
            <a:off x="7697313" y="1454825"/>
            <a:ext cx="2445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-RU" sz="1700"/>
              <a:t>Concurrency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/>
          <p:cNvPicPr preferRelativeResize="0"/>
          <p:nvPr/>
        </p:nvPicPr>
        <p:blipFill rotWithShape="1">
          <a:blip r:embed="rId3">
            <a:alphaModFix/>
          </a:blip>
          <a:srcRect b="9245" l="0" r="311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76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6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76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76"/>
          <p:cNvSpPr txBox="1"/>
          <p:nvPr>
            <p:ph type="title"/>
          </p:nvPr>
        </p:nvSpPr>
        <p:spPr>
          <a:xfrm>
            <a:off x="603171" y="1119966"/>
            <a:ext cx="8439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Инструменты работы с </a:t>
            </a:r>
            <a:r>
              <a:rPr lang="ru-RU">
                <a:solidFill>
                  <a:schemeClr val="dk1"/>
                </a:solidFill>
              </a:rPr>
              <a:t>многопоточностью</a:t>
            </a:r>
            <a:endParaRPr/>
          </a:p>
        </p:txBody>
      </p:sp>
      <p:sp>
        <p:nvSpPr>
          <p:cNvPr id="704" name="Google Shape;704;p76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6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Как?</a:t>
            </a:r>
            <a:endParaRPr/>
          </a:p>
        </p:txBody>
      </p:sp>
      <p:sp>
        <p:nvSpPr>
          <p:cNvPr id="706" name="Google Shape;706;p76"/>
          <p:cNvSpPr/>
          <p:nvPr/>
        </p:nvSpPr>
        <p:spPr>
          <a:xfrm>
            <a:off x="2752671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76"/>
          <p:cNvSpPr/>
          <p:nvPr/>
        </p:nvSpPr>
        <p:spPr>
          <a:xfrm>
            <a:off x="327614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7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E6E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77"/>
          <p:cNvSpPr txBox="1"/>
          <p:nvPr>
            <p:ph type="title"/>
          </p:nvPr>
        </p:nvSpPr>
        <p:spPr>
          <a:xfrm>
            <a:off x="1999367" y="25156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Old and sweeeeeet java</a:t>
            </a:r>
            <a:endParaRPr/>
          </a:p>
        </p:txBody>
      </p:sp>
      <p:sp>
        <p:nvSpPr>
          <p:cNvPr id="714" name="Google Shape;714;p77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Thread</a:t>
            </a:r>
            <a:endParaRPr/>
          </a:p>
        </p:txBody>
      </p:sp>
      <p:sp>
        <p:nvSpPr>
          <p:cNvPr id="721" name="Google Shape;721;p7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Плюсы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Это самая базовая механика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Можно сильно оптимизировать исполнения скорость выполнения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Минусы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Это самая базовая механика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Лучше написать свой фреймворк на основе пула тредов чтобы этим было удобно пользоваться во всем проекте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Есть много информации, но ее местами не так просто усвоить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Этот подход можно использовать когда есть очень глубокое понимание всей </a:t>
            </a:r>
            <a:r>
              <a:rPr lang="ru-RU"/>
              <a:t>механики</a:t>
            </a:r>
            <a:r>
              <a:rPr lang="ru-RU"/>
              <a:t> работы</a:t>
            </a:r>
            <a:endParaRPr/>
          </a:p>
        </p:txBody>
      </p:sp>
      <p:sp>
        <p:nvSpPr>
          <p:cNvPr id="722" name="Google Shape;722;p78"/>
          <p:cNvSpPr txBox="1"/>
          <p:nvPr/>
        </p:nvSpPr>
        <p:spPr>
          <a:xfrm>
            <a:off x="6430150" y="1773250"/>
            <a:ext cx="487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thread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 = accessor.items()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MAIN_HANDLER.post { callback(result)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9"/>
          <p:cNvSpPr txBox="1"/>
          <p:nvPr>
            <p:ph type="title"/>
          </p:nvPr>
        </p:nvSpPr>
        <p:spPr>
          <a:xfrm>
            <a:off x="1763792" y="405452"/>
            <a:ext cx="8193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Observer Pattern</a:t>
            </a:r>
            <a:endParaRPr/>
          </a:p>
        </p:txBody>
      </p:sp>
      <p:pic>
        <p:nvPicPr>
          <p:cNvPr id="729" name="Google Shape;7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00" y="2377952"/>
            <a:ext cx="95250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Плюсы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Реактивно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Все сложные кейсы обернуты в простые вызовы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Достаточно популярная вещь, есть много информации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Минусы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Не является частью языка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Есть шанс очень сильно завязать приложение на этот фреймворк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Не совсем kotlin-friendly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До прихода kotlin+coroutine это был самый удобный фреймворк для работы с многопоточностью. Многие проекты до сих пор с ним</a:t>
            </a:r>
            <a:endParaRPr/>
          </a:p>
        </p:txBody>
      </p:sp>
      <p:sp>
        <p:nvSpPr>
          <p:cNvPr id="736" name="Google Shape;736;p8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RxJava</a:t>
            </a:r>
            <a:endParaRPr/>
          </a:p>
        </p:txBody>
      </p:sp>
      <p:sp>
        <p:nvSpPr>
          <p:cNvPr id="737" name="Google Shape;737;p80"/>
          <p:cNvSpPr txBox="1"/>
          <p:nvPr/>
        </p:nvSpPr>
        <p:spPr>
          <a:xfrm>
            <a:off x="6433700" y="983850"/>
            <a:ext cx="530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Observable.fromSingle&lt;List&lt;Item&gt;&gt; { accessor.items()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.subscribeOn(Schedulers.newThread())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.observeOn(AndroidSchedulers.mainThread())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.subscribe(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{ callback(it) },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{ it.printStackTrace()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80"/>
          <p:cNvSpPr txBox="1"/>
          <p:nvPr/>
        </p:nvSpPr>
        <p:spPr>
          <a:xfrm>
            <a:off x="6433700" y="2799825"/>
            <a:ext cx="5940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observable = Observable.create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 = accessor.items()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 = mutableListOf&lt;Item&gt;()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result.forEach { item -&gt;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sleep(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500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response.add(item)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it.onNext(response.toList())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it.onComplete()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}.subscribeOn(Schedulers.newThread())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observable.observeOn(AndroidSchedulers.mainThread())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.subscribe(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{callback(it)},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{it.printStackTrace()}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1"/>
          <p:cNvSpPr txBox="1"/>
          <p:nvPr>
            <p:ph type="title"/>
          </p:nvPr>
        </p:nvSpPr>
        <p:spPr>
          <a:xfrm>
            <a:off x="1999342" y="817802"/>
            <a:ext cx="8193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Suspending</a:t>
            </a:r>
            <a:endParaRPr/>
          </a:p>
        </p:txBody>
      </p:sp>
      <p:pic>
        <p:nvPicPr>
          <p:cNvPr id="745" name="Google Shape;7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19602"/>
            <a:ext cx="11887200" cy="243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4"/>
          <p:cNvPicPr preferRelativeResize="0"/>
          <p:nvPr/>
        </p:nvPicPr>
        <p:blipFill rotWithShape="1">
          <a:blip r:embed="rId3">
            <a:alphaModFix/>
          </a:blip>
          <a:srcRect b="31202" l="72251" r="97" t="30440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4"/>
          <p:cNvSpPr txBox="1"/>
          <p:nvPr>
            <p:ph idx="1" type="body"/>
          </p:nvPr>
        </p:nvSpPr>
        <p:spPr>
          <a:xfrm>
            <a:off x="6458200" y="692151"/>
            <a:ext cx="5074987" cy="550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Процесс vs Поток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Многопоточность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Инструменты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Запросы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Приложение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Домашнее задание №2</a:t>
            </a:r>
            <a:endParaRPr sz="1800"/>
          </a:p>
          <a:p>
            <a:pPr indent="-141287" lvl="1" marL="25558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587" name="Google Shape;587;p64"/>
          <p:cNvSpPr txBox="1"/>
          <p:nvPr>
            <p:ph type="title"/>
          </p:nvPr>
        </p:nvSpPr>
        <p:spPr>
          <a:xfrm>
            <a:off x="677334" y="2622900"/>
            <a:ext cx="5103534" cy="1586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2"/>
          <p:cNvSpPr txBox="1"/>
          <p:nvPr>
            <p:ph idx="1" type="body"/>
          </p:nvPr>
        </p:nvSpPr>
        <p:spPr>
          <a:xfrm>
            <a:off x="677326" y="1773250"/>
            <a:ext cx="49572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Плюсы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Почти часть языка (kotlin-friendly)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Все сложные кейсы обернуты в простые вызовы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Достаточно популярная вещь, есть много информации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Позволяет писать код императивно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Продвигается гуглом и интегрируется в Android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Минусы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 началу можно написать что-то не оптимальное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Многие проекты их уже давно успешно используют.</a:t>
            </a:r>
            <a:endParaRPr/>
          </a:p>
        </p:txBody>
      </p:sp>
      <p:sp>
        <p:nvSpPr>
          <p:cNvPr id="752" name="Google Shape;752;p8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Coroutine</a:t>
            </a:r>
            <a:endParaRPr/>
          </a:p>
        </p:txBody>
      </p:sp>
      <p:sp>
        <p:nvSpPr>
          <p:cNvPr id="753" name="Google Shape;753;p82"/>
          <p:cNvSpPr txBox="1"/>
          <p:nvPr/>
        </p:nvSpPr>
        <p:spPr>
          <a:xfrm>
            <a:off x="5634525" y="1773250"/>
            <a:ext cx="7282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scope.launch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 = withContext(Dispatchers.IO) { accessor.items()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callback(result)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(error: Throwable)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error.printStackTrace()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как расширение корутин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Плюсы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Почти часть языка (kotlin-friendly)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Все сложные кейсы обернуты в простые вызовы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Дает корутинам стать реактивными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Продвигается гуглом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Минусы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По началу можно написать что-то не оптимальное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Зачастую код выглядит многоэтажно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Некоторые компании активно используют это расширение.</a:t>
            </a:r>
            <a:endParaRPr/>
          </a:p>
        </p:txBody>
      </p:sp>
      <p:sp>
        <p:nvSpPr>
          <p:cNvPr id="760" name="Google Shape;760;p8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Flow</a:t>
            </a:r>
            <a:endParaRPr/>
          </a:p>
        </p:txBody>
      </p:sp>
      <p:sp>
        <p:nvSpPr>
          <p:cNvPr id="761" name="Google Shape;761;p83"/>
          <p:cNvSpPr txBox="1"/>
          <p:nvPr/>
        </p:nvSpPr>
        <p:spPr>
          <a:xfrm>
            <a:off x="6759350" y="1336250"/>
            <a:ext cx="5032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flow = flow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result = accessor.items()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 = mutableListOf&lt;Item&gt;()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result.forEach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delay(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500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response.add(it)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emit(response.toList())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}.flowOn(Dispatchers.IO)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scope.launch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flow.collectLatest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callback(it)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4"/>
          <p:cNvSpPr txBox="1"/>
          <p:nvPr>
            <p:ph type="title"/>
          </p:nvPr>
        </p:nvSpPr>
        <p:spPr>
          <a:xfrm>
            <a:off x="900750" y="2057550"/>
            <a:ext cx="10390500" cy="274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Кто использовал RxJava и Coroutines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лучше?:)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85"/>
          <p:cNvPicPr preferRelativeResize="0"/>
          <p:nvPr/>
        </p:nvPicPr>
        <p:blipFill rotWithShape="1">
          <a:blip r:embed="rId3">
            <a:alphaModFix/>
          </a:blip>
          <a:srcRect b="26086" l="20473" r="9292" t="2608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5"/>
          <p:cNvSpPr txBox="1"/>
          <p:nvPr>
            <p:ph type="title"/>
          </p:nvPr>
        </p:nvSpPr>
        <p:spPr>
          <a:xfrm>
            <a:off x="603175" y="1119975"/>
            <a:ext cx="5077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Запросы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4" name="Google Shape;774;p85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85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85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85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5"/>
          <p:cNvSpPr txBox="1"/>
          <p:nvPr/>
        </p:nvSpPr>
        <p:spPr>
          <a:xfrm>
            <a:off x="603175" y="3384600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воу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79" name="Google Shape;779;p85"/>
          <p:cNvSpPr/>
          <p:nvPr/>
        </p:nvSpPr>
        <p:spPr>
          <a:xfrm>
            <a:off x="27526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5"/>
          <p:cNvSpPr/>
          <p:nvPr/>
        </p:nvSpPr>
        <p:spPr>
          <a:xfrm>
            <a:off x="3276149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Приложение Клиент - Сервер</a:t>
            </a:r>
            <a:endParaRPr/>
          </a:p>
        </p:txBody>
      </p:sp>
      <p:sp>
        <p:nvSpPr>
          <p:cNvPr id="787" name="Google Shape;787;p86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Сейчас уже сложно найти приложение, которое не требует интернет для корректной работы.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Выход в есть будет требоваться минимум для аналитики и рекламы:)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Также - уже сложно для каталожного типа весь каталог запихнуть в приложение. А приложения, в которых надо будет совершать оплату, доступ в интернет будет нужен минимум исходя из валидации платежа.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 говорят при клиент-сервер, подразумевают, что приложение будет взаимодействовать с API сервера.</a:t>
            </a:r>
            <a:endParaRPr/>
          </a:p>
        </p:txBody>
      </p:sp>
      <p:pic>
        <p:nvPicPr>
          <p:cNvPr id="788" name="Google Shape;78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9" y="1773250"/>
            <a:ext cx="5905566" cy="354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7"/>
          <p:cNvSpPr txBox="1"/>
          <p:nvPr>
            <p:ph type="title"/>
          </p:nvPr>
        </p:nvSpPr>
        <p:spPr>
          <a:xfrm>
            <a:off x="900750" y="493375"/>
            <a:ext cx="10390500" cy="54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Кейс: Вы открываете браузер, вводите там vk.com, жмете Enter.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происходит в этот момент?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771" y="1914025"/>
            <a:ext cx="8449398" cy="42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8"/>
          <p:cNvSpPr txBox="1"/>
          <p:nvPr>
            <p:ph idx="1" type="body"/>
          </p:nvPr>
        </p:nvSpPr>
        <p:spPr>
          <a:xfrm>
            <a:off x="677325" y="2072200"/>
            <a:ext cx="5065500" cy="41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HTTP (HTTPS - Secure) </a:t>
            </a:r>
            <a:r>
              <a:rPr lang="ru-RU"/>
              <a:t>на основе </a:t>
            </a:r>
            <a:r>
              <a:rPr b="1" lang="ru-RU"/>
              <a:t>TCP/IP</a:t>
            </a:r>
            <a:r>
              <a:rPr lang="ru-RU"/>
              <a:t>. Самый распространенный формат взаимодействия клиента и сервера. Он нам диктует определенные ограничения для создания запросов, про которые так же знает и сервер (заголовки, тело, запрос).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REST </a:t>
            </a:r>
            <a:r>
              <a:rPr lang="ru-RU"/>
              <a:t>- архитектурный стиль. Тоже определенные ограничения по составлению запросов. Он помогает ограничить разнообразие методов до необходимого минимума, чтобы мы могли выполнить необходимые операции. Также подсказывает логику формирования необходимых запросов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Поскольку это общепринятые стандарты, то за нас уже написали необходимые фреймворки, чтобы не надо было сильно вникать в механику работы.</a:t>
            </a:r>
            <a:endParaRPr/>
          </a:p>
        </p:txBody>
      </p:sp>
      <p:sp>
        <p:nvSpPr>
          <p:cNvPr id="802" name="Google Shape;802;p88"/>
          <p:cNvSpPr txBox="1"/>
          <p:nvPr>
            <p:ph type="title"/>
          </p:nvPr>
        </p:nvSpPr>
        <p:spPr>
          <a:xfrm>
            <a:off x="677325" y="692150"/>
            <a:ext cx="10855800" cy="9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HyperText Transfer Protocol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+ Representational state transfer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Android есть все необходимые библиотеки для написания запросов. Но с ними примерно такая же история, как и с голыми потоками - на основе них надо </a:t>
            </a:r>
            <a:r>
              <a:rPr lang="ru-RU"/>
              <a:t>написать</a:t>
            </a:r>
            <a:r>
              <a:rPr lang="ru-RU"/>
              <a:t> свой фреймворк, который упростит работу с запросами.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Данны</a:t>
            </a:r>
            <a:r>
              <a:rPr lang="ru-RU"/>
              <a:t>е</a:t>
            </a:r>
            <a:r>
              <a:rPr lang="ru-RU"/>
              <a:t> вещи необходимо писать разве что в ситуации, когда вы пишите библиотеку, которой должны будут пользоваться другие приложения, и вы точно не знаете на основе какого фреймворка у них устроена запросная часть.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</a:t>
            </a:r>
            <a:r>
              <a:rPr lang="ru-RU"/>
              <a:t>ообщество отдает предпочтение уже написанным фреймворкам по типу OkHttpClient, Retrofit, Ktor и прочее.</a:t>
            </a:r>
            <a:endParaRPr/>
          </a:p>
        </p:txBody>
      </p:sp>
      <p:sp>
        <p:nvSpPr>
          <p:cNvPr id="809" name="Google Shape;809;p8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 древностей</a:t>
            </a:r>
            <a:endParaRPr/>
          </a:p>
        </p:txBody>
      </p:sp>
      <p:sp>
        <p:nvSpPr>
          <p:cNvPr id="810" name="Google Shape;810;p89"/>
          <p:cNvSpPr txBox="1"/>
          <p:nvPr/>
        </p:nvSpPr>
        <p:spPr>
          <a:xfrm>
            <a:off x="6096000" y="1213575"/>
            <a:ext cx="70851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 = URL(url).openConnection()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HttpURLConnection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connection.apply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connectTimeout = TIMEOUT_CONNECT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readTimeout = TIMEOUT_READ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instanceFollowRedirects = followRedirects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connection: HttpURLConnection? =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connection = createConnection(url)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connection.connect()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responseCode = connection.responseCode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(responseCode == HttpURLConnection.HTTP_OK)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downloadBody(connection.inputStream)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errorResponse = downloadBody(connection.errorStream)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IllegalStateException(errorResponse)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connection?.disconnect()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И это еще не полный код….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упоминал выше - любой стандарт можно превратить в фреймворк.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благодаря кодогенерации (Annotation Processor), можно </a:t>
            </a:r>
            <a:r>
              <a:rPr lang="ru-RU"/>
              <a:t>бойлерплейт</a:t>
            </a:r>
            <a:r>
              <a:rPr lang="ru-RU"/>
              <a:t> сократить.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Самый часто встречаемый фреймворк для упрощения работы с запросами - </a:t>
            </a:r>
            <a:r>
              <a:rPr b="1" lang="ru-RU"/>
              <a:t>Retrofit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парсинга данных - </a:t>
            </a:r>
            <a:r>
              <a:rPr b="1" lang="ru-RU"/>
              <a:t>GSON</a:t>
            </a:r>
            <a:r>
              <a:rPr lang="ru-RU"/>
              <a:t>, </a:t>
            </a:r>
            <a:r>
              <a:rPr b="1" lang="ru-RU"/>
              <a:t>Moshi</a:t>
            </a:r>
            <a:r>
              <a:rPr lang="ru-RU"/>
              <a:t>. Так же набирает популярность </a:t>
            </a:r>
            <a:r>
              <a:rPr b="1" lang="ru-RU"/>
              <a:t>Kotlin Serializable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моих проектах получается такая связка:</a:t>
            </a:r>
            <a:br>
              <a:rPr lang="ru-RU"/>
            </a:br>
            <a:r>
              <a:rPr b="1" lang="ru-RU"/>
              <a:t>Coroutines </a:t>
            </a:r>
            <a:r>
              <a:rPr lang="ru-RU"/>
              <a:t>+ </a:t>
            </a:r>
            <a:r>
              <a:rPr b="1" lang="ru-RU"/>
              <a:t>Retrofit </a:t>
            </a:r>
            <a:r>
              <a:rPr lang="ru-RU"/>
              <a:t>с </a:t>
            </a:r>
            <a:r>
              <a:rPr b="1" lang="ru-RU"/>
              <a:t>OkHttpClient </a:t>
            </a:r>
            <a:r>
              <a:rPr lang="ru-RU"/>
              <a:t>+ </a:t>
            </a:r>
            <a:r>
              <a:rPr b="1" lang="ru-RU"/>
              <a:t>Gson</a:t>
            </a:r>
            <a:endParaRPr b="1"/>
          </a:p>
        </p:txBody>
      </p:sp>
      <p:sp>
        <p:nvSpPr>
          <p:cNvPr id="817" name="Google Shape;817;p9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комьюнити</a:t>
            </a:r>
            <a:endParaRPr/>
          </a:p>
        </p:txBody>
      </p:sp>
      <p:sp>
        <p:nvSpPr>
          <p:cNvPr id="818" name="Google Shape;818;p90"/>
          <p:cNvSpPr txBox="1"/>
          <p:nvPr/>
        </p:nvSpPr>
        <p:spPr>
          <a:xfrm>
            <a:off x="6640900" y="1638025"/>
            <a:ext cx="5981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internal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IItemAccessor2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@GET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"/api/cats?skip=0&amp;limit=100"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suspend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items(): List&lt;Item&gt;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retrofit = Retrofit.Builder().apply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addConverterFactory(GsonConverterFactory.create(gson))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client(okHttpClient)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baseUrl(baseUrl)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}.build()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accessor = retrofit.create(IItemAccessor2::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.java)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91"/>
          <p:cNvPicPr preferRelativeResize="0"/>
          <p:nvPr/>
        </p:nvPicPr>
        <p:blipFill rotWithShape="1">
          <a:blip r:embed="rId3">
            <a:alphaModFix/>
          </a:blip>
          <a:srcRect b="9245" l="0" r="311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1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1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91"/>
          <p:cNvSpPr/>
          <p:nvPr/>
        </p:nvSpPr>
        <p:spPr>
          <a:xfrm>
            <a:off x="275268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1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91"/>
          <p:cNvSpPr txBox="1"/>
          <p:nvPr>
            <p:ph type="title"/>
          </p:nvPr>
        </p:nvSpPr>
        <p:spPr>
          <a:xfrm>
            <a:off x="603171" y="1119966"/>
            <a:ext cx="8439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Приложение</a:t>
            </a:r>
            <a:endParaRPr/>
          </a:p>
        </p:txBody>
      </p:sp>
      <p:sp>
        <p:nvSpPr>
          <p:cNvPr id="829" name="Google Shape;829;p91"/>
          <p:cNvSpPr txBox="1"/>
          <p:nvPr/>
        </p:nvSpPr>
        <p:spPr>
          <a:xfrm>
            <a:off x="848113" y="4201425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91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быстро начать</a:t>
            </a:r>
            <a:endParaRPr/>
          </a:p>
        </p:txBody>
      </p:sp>
      <p:sp>
        <p:nvSpPr>
          <p:cNvPr id="831" name="Google Shape;831;p91"/>
          <p:cNvSpPr/>
          <p:nvPr/>
        </p:nvSpPr>
        <p:spPr>
          <a:xfrm>
            <a:off x="327614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1"/>
          <p:cNvSpPr/>
          <p:nvPr/>
        </p:nvSpPr>
        <p:spPr>
          <a:xfrm>
            <a:off x="170573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забудьте отметиться!</a:t>
            </a:r>
            <a:endParaRPr/>
          </a:p>
        </p:txBody>
      </p:sp>
      <p:sp>
        <p:nvSpPr>
          <p:cNvPr id="594" name="Google Shape;594;p65"/>
          <p:cNvSpPr txBox="1"/>
          <p:nvPr>
            <p:ph idx="1" type="body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Android команда Google ранее</a:t>
            </a:r>
            <a:endParaRPr/>
          </a:p>
        </p:txBody>
      </p:sp>
      <p:pic>
        <p:nvPicPr>
          <p:cNvPr id="839" name="Google Shape;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2662481"/>
            <a:ext cx="75057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Android команда Google вносит свои коррективы</a:t>
            </a:r>
            <a:endParaRPr/>
          </a:p>
        </p:txBody>
      </p:sp>
      <p:sp>
        <p:nvSpPr>
          <p:cNvPr id="846" name="Google Shape;846;p9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Проект </a:t>
            </a:r>
            <a:r>
              <a:rPr b="1" lang="ru-RU"/>
              <a:t>Jetpack: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MVVM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Navigation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Paging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Compose :)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Интеграции с Hilt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 много чего еще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93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Android команда также помогает обеспечивать обратную совместимость фич внутри androidx компонентов.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Когда-то давно об обратной совместимостью приходилось заниматься самим разработчикам. И это было порой очень “дорого”, после презентации нового дизайна.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Постепенно многие команды отказываются от сторонних и самописных фреймворков и переходят на гугловые фреймворки.</a:t>
            </a:r>
            <a:endParaRPr/>
          </a:p>
        </p:txBody>
      </p:sp>
      <p:pic>
        <p:nvPicPr>
          <p:cNvPr id="848" name="Google Shape;84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313" y="4311850"/>
            <a:ext cx="16287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4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Неопытные разработчики не учитывают такие момент, и приложение пишется сначала по пути success-case, к которому прикручивают сбоку обработку ошибок, затягивая время разработки.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Не надо так!:)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Клиент-сервер предполагает, что для получения данных нужно время, а данные могут к тому же не прийти по разным причинам.</a:t>
            </a:r>
            <a:endParaRPr/>
          </a:p>
        </p:txBody>
      </p:sp>
      <p:sp>
        <p:nvSpPr>
          <p:cNvPr id="855" name="Google Shape;855;p9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Обработка ошибок и ожиданий</a:t>
            </a:r>
            <a:endParaRPr/>
          </a:p>
        </p:txBody>
      </p:sp>
      <p:pic>
        <p:nvPicPr>
          <p:cNvPr id="856" name="Google Shape;8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909" y="2396475"/>
            <a:ext cx="5905565" cy="272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5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Кажется что это очень простая фича.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на самом деле - если писать ее с нуля, пробуя учесть все лучшие практики и требования к </a:t>
            </a:r>
            <a:r>
              <a:rPr lang="ru-RU"/>
              <a:t>интерфейсам… то создание такого фреймворка потребует очень много времени.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Настоятельно рекомендуется сразу использовать необходимые фреймоврки. Т.к. они учитывают: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Загрузку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Кэширование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Оптимизацию памяти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Состояния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Размер конечного ImageView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Смерть Activity или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Переиспользование View</a:t>
            </a:r>
            <a:endParaRPr/>
          </a:p>
        </p:txBody>
      </p:sp>
      <p:sp>
        <p:nvSpPr>
          <p:cNvPr id="863" name="Google Shape;863;p95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Самый простой фреймворк с минимум фичей: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Picasso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Самый гибкий фреймворк: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Glide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Самый оптимизированный и сложный фремйорк: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Fresco (Но он требует свои View для отображения)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Самый новый фреймворк: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Coil</a:t>
            </a:r>
            <a:endParaRPr/>
          </a:p>
        </p:txBody>
      </p:sp>
      <p:sp>
        <p:nvSpPr>
          <p:cNvPr id="864" name="Google Shape;864;p9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Загрузка изображений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 полайвкодим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7"/>
          <p:cNvSpPr txBox="1"/>
          <p:nvPr>
            <p:ph type="title"/>
          </p:nvPr>
        </p:nvSpPr>
        <p:spPr>
          <a:xfrm>
            <a:off x="603171" y="1119966"/>
            <a:ext cx="7509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Домашнее Задание #2</a:t>
            </a:r>
            <a:endParaRPr/>
          </a:p>
        </p:txBody>
      </p:sp>
      <p:sp>
        <p:nvSpPr>
          <p:cNvPr id="876" name="Google Shape;876;p97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7"/>
          <p:cNvSpPr/>
          <p:nvPr/>
        </p:nvSpPr>
        <p:spPr>
          <a:xfrm>
            <a:off x="3276149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97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7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97"/>
          <p:cNvSpPr txBox="1"/>
          <p:nvPr/>
        </p:nvSpPr>
        <p:spPr>
          <a:xfrm>
            <a:off x="468488" y="4216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97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Опять</a:t>
            </a:r>
            <a:r>
              <a:rPr lang="ru-RU">
                <a:solidFill>
                  <a:schemeClr val="lt2"/>
                </a:solidFill>
              </a:rPr>
              <a:t>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82" name="Google Shape;882;p97"/>
          <p:cNvSpPr/>
          <p:nvPr/>
        </p:nvSpPr>
        <p:spPr>
          <a:xfrm>
            <a:off x="2752671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7"/>
          <p:cNvSpPr/>
          <p:nvPr/>
        </p:nvSpPr>
        <p:spPr>
          <a:xfrm>
            <a:off x="1182271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Постановка задачи</a:t>
            </a:r>
            <a:endParaRPr/>
          </a:p>
        </p:txBody>
      </p:sp>
      <p:sp>
        <p:nvSpPr>
          <p:cNvPr id="890" name="Google Shape;890;p9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Требуется разработать </a:t>
            </a:r>
            <a:r>
              <a:rPr lang="ru-RU"/>
              <a:t>мини приложение, которое будет брать данные по API и обрабатывать ошибки.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Полный текст по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ссылки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Когда сдавать:</a:t>
            </a:r>
            <a:r>
              <a:rPr lang="ru-RU"/>
              <a:t> на РК2 (29 Ноября)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Как защищать:</a:t>
            </a:r>
            <a:r>
              <a:rPr lang="ru-RU"/>
              <a:t> Аналогично ДЗ1. Проверка кода, кейсов и вопросы по коду.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Что будет на РК2: </a:t>
            </a:r>
            <a:r>
              <a:rPr lang="ru-RU"/>
              <a:t>Аналогично РК1. Будут задачи на модификацию кода ДЗ с учетом </a:t>
            </a:r>
            <a:r>
              <a:rPr lang="ru-RU" u="sng"/>
              <a:t>всех</a:t>
            </a:r>
            <a:r>
              <a:rPr lang="ru-RU"/>
              <a:t> лекций до РК.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Как будет проходить контроль:</a:t>
            </a:r>
            <a:r>
              <a:rPr lang="ru-RU"/>
              <a:t> Аналогично РК1. Офлайн и онлайн сессии с преподавателями.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Как записаться:</a:t>
            </a:r>
            <a:r>
              <a:rPr lang="ru-RU"/>
              <a:t> Аналогично РК1. Запись через Google-таблицу, с указанием ссылки на профиль и репозиторий.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Пожалуйста, не надо слать код на портале:)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 всех проблемой постарайтесь сообщить заранее. И активнее пользуйтесь помощью менторов в процессе выполнения.</a:t>
            </a:r>
            <a:endParaRPr/>
          </a:p>
        </p:txBody>
      </p:sp>
      <p:pic>
        <p:nvPicPr>
          <p:cNvPr id="891" name="Google Shape;891;p9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1545" l="0" r="0" t="11537"/>
          <a:stretch/>
        </p:blipFill>
        <p:spPr>
          <a:xfrm>
            <a:off x="6194675" y="1773251"/>
            <a:ext cx="5437200" cy="41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0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6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E6EB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6"/>
          <p:cNvSpPr txBox="1"/>
          <p:nvPr>
            <p:ph type="title"/>
          </p:nvPr>
        </p:nvSpPr>
        <p:spPr>
          <a:xfrm>
            <a:off x="1999342" y="1601255"/>
            <a:ext cx="81933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Давайте сначала еще раз поговорим про менторов и процесс обучения</a:t>
            </a:r>
            <a:endParaRPr/>
          </a:p>
        </p:txBody>
      </p:sp>
      <p:sp>
        <p:nvSpPr>
          <p:cNvPr id="601" name="Google Shape;601;p66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7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7"/>
          <p:cNvSpPr txBox="1"/>
          <p:nvPr>
            <p:ph type="title"/>
          </p:nvPr>
        </p:nvSpPr>
        <p:spPr>
          <a:xfrm>
            <a:off x="603172" y="1119966"/>
            <a:ext cx="5983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Процесс vs Поток</a:t>
            </a:r>
            <a:endParaRPr/>
          </a:p>
        </p:txBody>
      </p:sp>
      <p:sp>
        <p:nvSpPr>
          <p:cNvPr id="608" name="Google Shape;608;p67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7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7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7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7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Что?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3" name="Google Shape;613;p67"/>
          <p:cNvSpPr/>
          <p:nvPr/>
        </p:nvSpPr>
        <p:spPr>
          <a:xfrm>
            <a:off x="2752671" y="5548721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7"/>
          <p:cNvSpPr/>
          <p:nvPr/>
        </p:nvSpPr>
        <p:spPr>
          <a:xfrm>
            <a:off x="3276121" y="5548721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Процесс</a:t>
            </a:r>
            <a:endParaRPr/>
          </a:p>
        </p:txBody>
      </p:sp>
      <p:sp>
        <p:nvSpPr>
          <p:cNvPr id="621" name="Google Shape;621;p6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Простыми словами - выделенное виртуальное пространство со своими ресурсами.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Между процессами нет общей памяти. Отсюда вытекают проблемы передачи данных между процессами.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Android есть такое правило - в каждом процессе есть один экземпляр Application. По дефолту, приложение работает в одном процессе.</a:t>
            </a:r>
            <a:endParaRPr/>
          </a:p>
        </p:txBody>
      </p:sp>
      <p:pic>
        <p:nvPicPr>
          <p:cNvPr id="622" name="Google Shape;6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984" y="1185725"/>
            <a:ext cx="2628900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Использует ресурсы, выделенные для процесса, для исполнения инструкций.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Память между потоками уже общая, но есть нюансы в виде кэша самого потока.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Android для отрисовки интерфейса есть main поток. И если он перегружается тяжелыми задачами, то интерфейс начинает лагать.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Android также может замечать, что если приложение начинает делать операции для похода в сеть, и рубить весь процесс (StrictMode).</a:t>
            </a:r>
            <a:endParaRPr/>
          </a:p>
        </p:txBody>
      </p:sp>
      <p:sp>
        <p:nvSpPr>
          <p:cNvPr id="629" name="Google Shape;629;p6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Поток</a:t>
            </a:r>
            <a:endParaRPr/>
          </a:p>
        </p:txBody>
      </p:sp>
      <p:pic>
        <p:nvPicPr>
          <p:cNvPr id="630" name="Google Shape;6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126" y="1056150"/>
            <a:ext cx="4896899" cy="489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 txBox="1"/>
          <p:nvPr>
            <p:ph idx="2" type="body"/>
          </p:nvPr>
        </p:nvSpPr>
        <p:spPr>
          <a:xfrm>
            <a:off x="6228825" y="1773240"/>
            <a:ext cx="53043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Просто способ что-то исполнить в главном потоке</a:t>
            </a:r>
            <a:endParaRPr/>
          </a:p>
        </p:txBody>
      </p:sp>
      <p:sp>
        <p:nvSpPr>
          <p:cNvPr id="637" name="Google Shape;637;p7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(Android) Looper, Handler…. Main Thread</a:t>
            </a:r>
            <a:endParaRPr/>
          </a:p>
        </p:txBody>
      </p:sp>
      <p:pic>
        <p:nvPicPr>
          <p:cNvPr id="638" name="Google Shape;6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275" y="1587325"/>
            <a:ext cx="4192299" cy="49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0"/>
          <p:cNvSpPr txBox="1"/>
          <p:nvPr/>
        </p:nvSpPr>
        <p:spPr>
          <a:xfrm>
            <a:off x="6228825" y="2252775"/>
            <a:ext cx="505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MAIN_HANDLER = Handler(Looper.getMainLooper())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MAIN_HANDLER.post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1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Многопоточность</a:t>
            </a:r>
            <a:endParaRPr/>
          </a:p>
        </p:txBody>
      </p:sp>
      <p:sp>
        <p:nvSpPr>
          <p:cNvPr id="645" name="Google Shape;645;p71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71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1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1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1"/>
          <p:cNvSpPr txBox="1"/>
          <p:nvPr/>
        </p:nvSpPr>
        <p:spPr>
          <a:xfrm>
            <a:off x="646113" y="4724400"/>
            <a:ext cx="3299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1"/>
          <p:cNvSpPr txBox="1"/>
          <p:nvPr/>
        </p:nvSpPr>
        <p:spPr>
          <a:xfrm>
            <a:off x="603172" y="3250429"/>
            <a:ext cx="4957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Почему?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51" name="Google Shape;651;p71"/>
          <p:cNvSpPr/>
          <p:nvPr/>
        </p:nvSpPr>
        <p:spPr>
          <a:xfrm>
            <a:off x="2752671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71"/>
          <p:cNvSpPr/>
          <p:nvPr/>
        </p:nvSpPr>
        <p:spPr>
          <a:xfrm>
            <a:off x="327614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